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606060"/>
        </a:fontRef>
        <a:srgbClr val="606060"/>
      </a:tcTxStyle>
      <a:tcStyle>
        <a:tcBdr>
          <a:left>
            <a:ln w="12700" cap="flat">
              <a:noFill/>
              <a:miter lim="400000"/>
            </a:ln>
          </a:left>
          <a:right>
            <a:ln w="12700" cap="flat">
              <a:noFill/>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noFill/>
              <a:miter lim="400000"/>
            </a:ln>
          </a:insideV>
        </a:tcBdr>
        <a:fill>
          <a:noFill/>
        </a:fill>
      </a:tcStyle>
    </a:wholeTbl>
    <a:band2H>
      <a:tcTxStyle b="def" i="def"/>
      <a:tcStyle>
        <a:tcBdr/>
        <a:fill>
          <a:solidFill>
            <a:srgbClr val="E7E3D2">
              <a:alpha val="50000"/>
            </a:srgbClr>
          </a:solidFill>
        </a:fill>
      </a:tcStyle>
    </a:band2H>
    <a:firstCol>
      <a:tcTxStyle b="off" i="off">
        <a:fontRef idx="minor">
          <a:srgbClr val="FFFFFF"/>
        </a:fontRef>
        <a:srgbClr val="FFFFFF"/>
      </a:tcTxStyle>
      <a:tcStyle>
        <a:tcBdr>
          <a:left>
            <a:ln w="3175" cap="flat">
              <a:solidFill>
                <a:srgbClr val="FDF6DA"/>
              </a:solidFill>
              <a:prstDash val="solid"/>
              <a:miter lim="400000"/>
            </a:ln>
          </a:left>
          <a:right>
            <a:ln w="12700" cap="flat">
              <a:solidFill>
                <a:srgbClr val="FDF6DA"/>
              </a:solidFill>
              <a:prstDash val="solid"/>
              <a:miter lim="400000"/>
            </a:ln>
          </a:right>
          <a:top>
            <a:ln w="12700" cap="flat">
              <a:solidFill>
                <a:srgbClr val="FDF6DA"/>
              </a:solidFill>
              <a:prstDash val="solid"/>
              <a:miter lim="400000"/>
            </a:ln>
          </a:top>
          <a:bottom>
            <a:ln w="12700" cap="flat">
              <a:solidFill>
                <a:srgbClr val="FDF6DA"/>
              </a:solidFill>
              <a:prstDash val="solid"/>
              <a:miter lim="400000"/>
            </a:ln>
          </a:bottom>
          <a:insideH>
            <a:ln w="12700" cap="flat">
              <a:solidFill>
                <a:srgbClr val="FDF6DA"/>
              </a:solidFill>
              <a:prstDash val="solid"/>
              <a:miter lim="400000"/>
            </a:ln>
          </a:insideH>
          <a:insideV>
            <a:ln w="12700" cap="flat">
              <a:noFill/>
              <a:miter lim="400000"/>
            </a:ln>
          </a:insideV>
        </a:tcBdr>
        <a:fill>
          <a:solidFill>
            <a:srgbClr val="A5C69B"/>
          </a:solidFill>
        </a:fill>
      </a:tcStyle>
    </a:firstCol>
    <a:lastRow>
      <a:tcTxStyle b="off" i="off">
        <a:fontRef idx="minor">
          <a:srgbClr val="606060"/>
        </a:fontRef>
        <a:srgbClr val="606060"/>
      </a:tcTxStyle>
      <a:tcStyle>
        <a:tcBdr>
          <a:left>
            <a:ln w="12700" cap="flat">
              <a:noFill/>
              <a:miter lim="400000"/>
            </a:ln>
          </a:left>
          <a:right>
            <a:ln w="12700" cap="flat">
              <a:noFill/>
              <a:miter lim="400000"/>
            </a:ln>
          </a:right>
          <a:top>
            <a:ln w="25400" cap="flat">
              <a:solidFill>
                <a:srgbClr val="000000"/>
              </a:solidFill>
              <a:prstDash val="solid"/>
              <a:miter lim="400000"/>
            </a:ln>
          </a:top>
          <a:bottom>
            <a:ln w="3175" cap="flat">
              <a:solidFill>
                <a:srgbClr val="FDF6DA"/>
              </a:solidFill>
              <a:prstDash val="solid"/>
              <a:miter lim="400000"/>
            </a:ln>
          </a:bottom>
          <a:insideH>
            <a:ln w="12700" cap="flat">
              <a:solidFill>
                <a:srgbClr val="FDF6DA"/>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3175" cap="flat">
              <a:solidFill>
                <a:srgbClr val="FDF6DA"/>
              </a:solidFill>
              <a:prstDash val="solid"/>
              <a:miter lim="400000"/>
            </a:ln>
          </a:top>
          <a:bottom>
            <a:ln w="12700" cap="flat">
              <a:solidFill>
                <a:srgbClr val="FDF6DA"/>
              </a:solidFill>
              <a:prstDash val="solid"/>
              <a:miter lim="400000"/>
            </a:ln>
          </a:bottom>
          <a:insideH>
            <a:ln w="12700" cap="flat">
              <a:solidFill>
                <a:srgbClr val="FDF6DA"/>
              </a:solidFill>
              <a:prstDash val="solid"/>
              <a:miter lim="400000"/>
            </a:ln>
          </a:insideH>
          <a:insideV>
            <a:ln w="12700" cap="flat">
              <a:noFill/>
              <a:miter lim="400000"/>
            </a:ln>
          </a:insideV>
        </a:tcBdr>
        <a:fill>
          <a:solidFill>
            <a:srgbClr val="7C9D69"/>
          </a:solidFill>
        </a:fill>
      </a:tcStyle>
    </a:firstRow>
  </a:tblStyle>
  <a:tblStyle styleId="{C7B018BB-80A7-4F77-B60F-C8B233D01FF8}" styleName="">
    <a:tblBg/>
    <a:wholeTbl>
      <a:tcTxStyle b="off" i="off">
        <a:fontRef idx="minor">
          <a:srgbClr val="606060"/>
        </a:fontRef>
        <a:srgbClr val="606060"/>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ff" i="off">
        <a:fontRef idx="minor">
          <a:srgbClr val="606060"/>
        </a:fontRef>
        <a:srgbClr val="606060"/>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ff" i="off">
        <a:fontRef idx="minor">
          <a:srgbClr val="606060"/>
        </a:fontRef>
        <a:srgbClr val="606060"/>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ff" i="off">
        <a:fontRef idx="minor">
          <a:srgbClr val="FFFFFF"/>
        </a:fontRef>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Ref idx="major">
          <a:srgbClr val="606060"/>
        </a:fontRef>
        <a:srgbClr val="606060"/>
      </a:tcTxStyle>
      <a:tcStyle>
        <a:tcBdr>
          <a:left>
            <a:ln w="12700" cap="flat">
              <a:noFill/>
              <a:miter lim="400000"/>
            </a:ln>
          </a:left>
          <a:right>
            <a:ln w="12700" cap="flat">
              <a:noFill/>
              <a:miter lim="400000"/>
            </a:ln>
          </a:right>
          <a:top>
            <a:ln w="3175" cap="flat">
              <a:solidFill>
                <a:srgbClr val="BDBBB3"/>
              </a:solidFill>
              <a:prstDash val="solid"/>
              <a:miter lim="400000"/>
            </a:ln>
          </a:top>
          <a:bottom>
            <a:ln w="3175" cap="flat">
              <a:solidFill>
                <a:srgbClr val="BDBBB3"/>
              </a:solidFill>
              <a:prstDash val="solid"/>
              <a:miter lim="400000"/>
            </a:ln>
          </a:bottom>
          <a:insideH>
            <a:ln w="3175"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ff" i="off">
        <a:fontRef idx="minor">
          <a:srgbClr val="606060"/>
        </a:fontRef>
        <a:srgbClr val="606060"/>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Ref idx="minor">
          <a:srgbClr val="606060"/>
        </a:fontRef>
        <a:srgbClr val="606060"/>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ff" i="off">
        <a:fontRef idx="minor">
          <a:srgbClr val="606060"/>
        </a:fontRef>
        <a:srgbClr val="606060"/>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606060"/>
        </a:fontRef>
        <a:srgbClr val="606060"/>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ff" i="off">
        <a:fontRef idx="minor">
          <a:srgbClr val="606060"/>
        </a:fontRef>
        <a:srgbClr val="60606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ff" i="off">
        <a:fontRef idx="minor">
          <a:srgbClr val="606060"/>
        </a:fontRef>
        <a:srgbClr val="606060"/>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Ref idx="major">
          <a:srgbClr val="606060"/>
        </a:fontRef>
        <a:srgbClr val="606060"/>
      </a:tcTxStyle>
      <a:tcStyle>
        <a:tcBdr>
          <a:left>
            <a:ln w="12700" cap="flat">
              <a:noFill/>
              <a:miter lim="400000"/>
            </a:ln>
          </a:left>
          <a:right>
            <a:ln w="12700" cap="flat">
              <a:noFill/>
              <a:miter lim="400000"/>
            </a:ln>
          </a:right>
          <a:top>
            <a:ln w="12700" cap="flat">
              <a:solidFill>
                <a:srgbClr val="DBD2B2"/>
              </a:solidFill>
              <a:prstDash val="solid"/>
              <a:miter lim="400000"/>
            </a:ln>
          </a:top>
          <a:bottom>
            <a:ln w="12700" cap="flat">
              <a:solidFill>
                <a:srgbClr val="DBD2B2"/>
              </a:solidFill>
              <a:prstDash val="solid"/>
              <a:miter lim="400000"/>
            </a:ln>
          </a:bottom>
          <a:insideH>
            <a:ln w="12700" cap="flat">
              <a:solidFill>
                <a:srgbClr val="DBD2B2"/>
              </a:solidFill>
              <a:prstDash val="solid"/>
              <a:miter lim="400000"/>
            </a:ln>
          </a:insideH>
          <a:insideV>
            <a:ln w="12700" cap="flat">
              <a:noFill/>
              <a:miter lim="400000"/>
            </a:ln>
          </a:insideV>
        </a:tcBdr>
        <a:fill>
          <a:solidFill>
            <a:srgbClr val="FDF9ED"/>
          </a:solidFill>
        </a:fill>
      </a:tcStyle>
    </a:wholeTbl>
    <a:band2H>
      <a:tcTxStyle b="def" i="def"/>
      <a:tcStyle>
        <a:tcBdr/>
        <a:fill>
          <a:solidFill>
            <a:srgbClr val="FFFFFF"/>
          </a:solidFill>
        </a:fill>
      </a:tcStyle>
    </a:band2H>
    <a:firstCol>
      <a:tcTxStyle b="off" i="off">
        <a:fontRef idx="minor">
          <a:srgbClr val="606060"/>
        </a:fontRef>
        <a:srgbClr val="606060"/>
      </a:tcTxStyle>
      <a:tcStyle>
        <a:tcBdr>
          <a:left>
            <a:ln w="25400" cap="flat">
              <a:solidFill>
                <a:srgbClr val="C6BB94"/>
              </a:solidFill>
              <a:prstDash val="solid"/>
              <a:miter lim="400000"/>
            </a:ln>
          </a:left>
          <a:right>
            <a:ln w="25400" cap="flat">
              <a:solidFill>
                <a:srgbClr val="C6BB94"/>
              </a:solidFill>
              <a:prstDash val="solid"/>
              <a:miter lim="400000"/>
            </a:ln>
          </a:right>
          <a:top>
            <a:ln w="12700" cap="flat">
              <a:solidFill>
                <a:srgbClr val="DBD2B2"/>
              </a:solidFill>
              <a:prstDash val="solid"/>
              <a:miter lim="400000"/>
            </a:ln>
          </a:top>
          <a:bottom>
            <a:ln w="12700" cap="flat">
              <a:solidFill>
                <a:srgbClr val="DBD2B2"/>
              </a:solidFill>
              <a:prstDash val="solid"/>
              <a:miter lim="400000"/>
            </a:ln>
          </a:bottom>
          <a:insideH>
            <a:ln w="12700" cap="flat">
              <a:solidFill>
                <a:srgbClr val="DBD2B2"/>
              </a:solidFill>
              <a:prstDash val="solid"/>
              <a:miter lim="400000"/>
            </a:ln>
          </a:insideH>
          <a:insideV>
            <a:ln w="12700" cap="flat">
              <a:solidFill>
                <a:srgbClr val="DBD2B2"/>
              </a:solidFill>
              <a:prstDash val="solid"/>
              <a:miter lim="400000"/>
            </a:ln>
          </a:insideV>
        </a:tcBdr>
        <a:fill>
          <a:noFill/>
        </a:fill>
      </a:tcStyle>
    </a:firstCol>
    <a:lastRow>
      <a:tcTxStyle b="off" i="off">
        <a:fontRef idx="minor">
          <a:srgbClr val="606060"/>
        </a:fontRef>
        <a:srgbClr val="606060"/>
      </a:tcTxStyle>
      <a:tcStyle>
        <a:tcBdr>
          <a:left>
            <a:ln w="12700" cap="flat">
              <a:noFill/>
              <a:miter lim="400000"/>
            </a:ln>
          </a:left>
          <a:right>
            <a:ln w="12700" cap="flat">
              <a:noFill/>
              <a:miter lim="400000"/>
            </a:ln>
          </a:right>
          <a:top>
            <a:ln w="25400" cap="flat">
              <a:solidFill>
                <a:srgbClr val="C6BB94"/>
              </a:solidFill>
              <a:prstDash val="solid"/>
              <a:miter lim="400000"/>
            </a:ln>
          </a:top>
          <a:bottom>
            <a:ln w="25400" cap="flat">
              <a:solidFill>
                <a:srgbClr val="C6BB94"/>
              </a:solidFill>
              <a:prstDash val="solid"/>
              <a:miter lim="400000"/>
            </a:ln>
          </a:bottom>
          <a:insideH>
            <a:ln w="12700" cap="flat">
              <a:solidFill>
                <a:srgbClr val="DBD2B2"/>
              </a:solidFill>
              <a:prstDash val="solid"/>
              <a:miter lim="400000"/>
            </a:ln>
          </a:insideH>
          <a:insideV>
            <a:ln w="12700" cap="flat">
              <a:noFill/>
              <a:miter lim="400000"/>
            </a:ln>
          </a:insideV>
        </a:tcBdr>
        <a:fill>
          <a:noFill/>
        </a:fill>
      </a:tcStyle>
    </a:lastRow>
    <a:firstRow>
      <a:tcTxStyle b="off" i="off">
        <a:fontRef idx="minor">
          <a:srgbClr val="606060"/>
        </a:fontRef>
        <a:srgbClr val="606060"/>
      </a:tcTxStyle>
      <a:tcStyle>
        <a:tcBdr>
          <a:left>
            <a:ln w="12700" cap="flat">
              <a:noFill/>
              <a:miter lim="400000"/>
            </a:ln>
          </a:left>
          <a:right>
            <a:ln w="12700" cap="flat">
              <a:noFill/>
              <a:miter lim="400000"/>
            </a:ln>
          </a:right>
          <a:top>
            <a:ln w="25400" cap="flat">
              <a:solidFill>
                <a:srgbClr val="C6BB94"/>
              </a:solidFill>
              <a:prstDash val="solid"/>
              <a:miter lim="400000"/>
            </a:ln>
          </a:top>
          <a:bottom>
            <a:ln w="25400" cap="flat">
              <a:solidFill>
                <a:srgbClr val="C6BB94"/>
              </a:solidFill>
              <a:prstDash val="solid"/>
              <a:miter lim="400000"/>
            </a:ln>
          </a:bottom>
          <a:insideH>
            <a:ln w="12700" cap="flat">
              <a:solidFill>
                <a:srgbClr val="DBD2B2"/>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jpe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2" name="Shape 122"/>
          <p:cNvSpPr/>
          <p:nvPr>
            <p:ph type="sldImg"/>
          </p:nvPr>
        </p:nvSpPr>
        <p:spPr>
          <a:xfrm>
            <a:off x="1143000" y="685800"/>
            <a:ext cx="4572000" cy="3429000"/>
          </a:xfrm>
          <a:prstGeom prst="rect">
            <a:avLst/>
          </a:prstGeom>
        </p:spPr>
        <p:txBody>
          <a:bodyPr/>
          <a:lstStyle/>
          <a:p>
            <a:pPr/>
          </a:p>
        </p:txBody>
      </p:sp>
      <p:sp>
        <p:nvSpPr>
          <p:cNvPr id="123" name="Shape 12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3" name="Line"/>
          <p:cNvSpPr/>
          <p:nvPr/>
        </p:nvSpPr>
        <p:spPr>
          <a:xfrm>
            <a:off x="952500" y="7289800"/>
            <a:ext cx="22479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14" name="Title Text"/>
          <p:cNvSpPr txBox="1"/>
          <p:nvPr>
            <p:ph type="title"/>
          </p:nvPr>
        </p:nvSpPr>
        <p:spPr>
          <a:xfrm>
            <a:off x="952500" y="4229100"/>
            <a:ext cx="22479000" cy="2857500"/>
          </a:xfrm>
          <a:prstGeom prst="rect">
            <a:avLst/>
          </a:prstGeom>
        </p:spPr>
        <p:txBody>
          <a:bodyPr anchor="b"/>
          <a:lstStyle/>
          <a:p>
            <a:pPr/>
            <a:r>
              <a:t>Title Text</a:t>
            </a:r>
          </a:p>
        </p:txBody>
      </p:sp>
      <p:sp>
        <p:nvSpPr>
          <p:cNvPr id="15" name="Body Level One…"/>
          <p:cNvSpPr txBox="1"/>
          <p:nvPr>
            <p:ph type="body" sz="quarter" idx="1"/>
          </p:nvPr>
        </p:nvSpPr>
        <p:spPr>
          <a:xfrm>
            <a:off x="952500" y="7823200"/>
            <a:ext cx="22479000" cy="1155700"/>
          </a:xfrm>
          <a:prstGeom prst="rect">
            <a:avLst/>
          </a:prstGeom>
        </p:spPr>
        <p:txBody>
          <a:bodyPr anchor="t"/>
          <a:lstStyle>
            <a:lvl1pPr marL="0" indent="0">
              <a:lnSpc>
                <a:spcPct val="120000"/>
              </a:lnSpc>
              <a:spcBef>
                <a:spcPts val="0"/>
              </a:spcBef>
              <a:buSzTx/>
              <a:buNone/>
              <a:defRPr sz="3200"/>
            </a:lvl1pPr>
            <a:lvl2pPr marL="0" indent="0">
              <a:lnSpc>
                <a:spcPct val="120000"/>
              </a:lnSpc>
              <a:spcBef>
                <a:spcPts val="0"/>
              </a:spcBef>
              <a:buSzTx/>
              <a:buNone/>
              <a:defRPr sz="3200"/>
            </a:lvl2pPr>
            <a:lvl3pPr marL="0" indent="0">
              <a:lnSpc>
                <a:spcPct val="120000"/>
              </a:lnSpc>
              <a:spcBef>
                <a:spcPts val="0"/>
              </a:spcBef>
              <a:buSzTx/>
              <a:buNone/>
              <a:defRPr sz="3200"/>
            </a:lvl3pPr>
            <a:lvl4pPr marL="0" indent="0">
              <a:lnSpc>
                <a:spcPct val="120000"/>
              </a:lnSpc>
              <a:spcBef>
                <a:spcPts val="0"/>
              </a:spcBef>
              <a:buSzTx/>
              <a:buNone/>
              <a:defRPr sz="3200"/>
            </a:lvl4pPr>
            <a:lvl5pPr marL="0" indent="0">
              <a:lnSpc>
                <a:spcPct val="120000"/>
              </a:lnSpc>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6" name="Slide Number"/>
          <p:cNvSpPr txBox="1"/>
          <p:nvPr>
            <p:ph type="sldNum" sz="quarter" idx="2"/>
          </p:nvPr>
        </p:nvSpPr>
        <p:spPr>
          <a:xfrm>
            <a:off x="22898100" y="12319000"/>
            <a:ext cx="419100"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9" name="–Johnny Appleseed"/>
          <p:cNvSpPr txBox="1"/>
          <p:nvPr>
            <p:ph type="body" sz="quarter" idx="21"/>
          </p:nvPr>
        </p:nvSpPr>
        <p:spPr>
          <a:xfrm>
            <a:off x="952500" y="8318500"/>
            <a:ext cx="22479000" cy="711200"/>
          </a:xfrm>
          <a:prstGeom prst="rect">
            <a:avLst/>
          </a:prstGeom>
        </p:spPr>
        <p:txBody>
          <a:bodyPr anchor="t">
            <a:spAutoFit/>
          </a:bodyPr>
          <a:lstStyle>
            <a:lvl1pPr marL="0" indent="0" algn="ctr">
              <a:lnSpc>
                <a:spcPct val="140000"/>
              </a:lnSpc>
              <a:spcBef>
                <a:spcPts val="0"/>
              </a:spcBef>
              <a:buSzTx/>
              <a:buNone/>
              <a:defRPr i="1" sz="4200">
                <a:solidFill>
                  <a:srgbClr val="9D9D9D"/>
                </a:solidFill>
              </a:defRPr>
            </a:lvl1pPr>
          </a:lstStyle>
          <a:p>
            <a:pPr/>
            <a:r>
              <a:t>–Johnny Appleseed</a:t>
            </a:r>
          </a:p>
        </p:txBody>
      </p:sp>
      <p:sp>
        <p:nvSpPr>
          <p:cNvPr id="100" name="“Type a quote here.”"/>
          <p:cNvSpPr txBox="1"/>
          <p:nvPr>
            <p:ph type="body" sz="quarter" idx="22"/>
          </p:nvPr>
        </p:nvSpPr>
        <p:spPr>
          <a:xfrm>
            <a:off x="2387600" y="6064448"/>
            <a:ext cx="19621500" cy="838201"/>
          </a:xfrm>
          <a:prstGeom prst="rect">
            <a:avLst/>
          </a:prstGeom>
        </p:spPr>
        <p:txBody>
          <a:bodyPr>
            <a:spAutoFit/>
          </a:bodyPr>
          <a:lstStyle>
            <a:lvl1pPr marL="0" indent="0" algn="ctr">
              <a:lnSpc>
                <a:spcPct val="120000"/>
              </a:lnSpc>
              <a:spcBef>
                <a:spcPts val="0"/>
              </a:spcBef>
              <a:buSzTx/>
              <a:buNone/>
              <a:defRPr sz="5000"/>
            </a:lvl1pPr>
          </a:lstStyle>
          <a:p>
            <a:pPr/>
            <a:r>
              <a:t>“Type a quote here.” </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8" name="142761833_2880x1921.jpeg"/>
          <p:cNvSpPr/>
          <p:nvPr>
            <p:ph type="pic" idx="21"/>
          </p:nvPr>
        </p:nvSpPr>
        <p:spPr>
          <a:xfrm>
            <a:off x="0" y="-876300"/>
            <a:ext cx="24384000" cy="16264467"/>
          </a:xfrm>
          <a:prstGeom prst="rect">
            <a:avLst/>
          </a:prstGeom>
        </p:spPr>
        <p:txBody>
          <a:bodyPr lIns="91439" tIns="45719" rIns="91439" bIns="45719" anchor="t">
            <a:noAutofit/>
          </a:bodyPr>
          <a:lstStyle/>
          <a:p>
            <a:pPr/>
          </a:p>
        </p:txBody>
      </p:sp>
      <p:sp>
        <p:nvSpPr>
          <p:cNvPr id="10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3" name="Image"/>
          <p:cNvSpPr/>
          <p:nvPr>
            <p:ph type="pic" idx="21"/>
          </p:nvPr>
        </p:nvSpPr>
        <p:spPr>
          <a:xfrm>
            <a:off x="927100" y="-1765300"/>
            <a:ext cx="22529800" cy="15019865"/>
          </a:xfrm>
          <a:prstGeom prst="rect">
            <a:avLst/>
          </a:prstGeom>
          <a:ln w="9525">
            <a:round/>
          </a:ln>
        </p:spPr>
        <p:txBody>
          <a:bodyPr lIns="91439" tIns="45719" rIns="91439" bIns="45719" anchor="t">
            <a:noAutofit/>
          </a:bodyPr>
          <a:lstStyle/>
          <a:p>
            <a:pPr/>
          </a:p>
        </p:txBody>
      </p:sp>
      <p:sp>
        <p:nvSpPr>
          <p:cNvPr id="24" name="Title Text"/>
          <p:cNvSpPr txBox="1"/>
          <p:nvPr>
            <p:ph type="title"/>
          </p:nvPr>
        </p:nvSpPr>
        <p:spPr>
          <a:xfrm>
            <a:off x="952500" y="9982200"/>
            <a:ext cx="22479000" cy="1574800"/>
          </a:xfrm>
          <a:prstGeom prst="rect">
            <a:avLst/>
          </a:prstGeom>
        </p:spPr>
        <p:txBody>
          <a:bodyPr anchor="b"/>
          <a:lstStyle/>
          <a:p>
            <a:pPr/>
            <a:r>
              <a:t>Title Text</a:t>
            </a:r>
          </a:p>
        </p:txBody>
      </p:sp>
      <p:sp>
        <p:nvSpPr>
          <p:cNvPr id="25" name="Body Level One…"/>
          <p:cNvSpPr txBox="1"/>
          <p:nvPr>
            <p:ph type="body" sz="quarter" idx="1"/>
          </p:nvPr>
        </p:nvSpPr>
        <p:spPr>
          <a:xfrm>
            <a:off x="952500" y="11620500"/>
            <a:ext cx="22479000" cy="1181100"/>
          </a:xfrm>
          <a:prstGeom prst="rect">
            <a:avLst/>
          </a:prstGeom>
        </p:spPr>
        <p:txBody>
          <a:bodyPr anchor="t"/>
          <a:lstStyle>
            <a:lvl1pPr marL="0" indent="0">
              <a:lnSpc>
                <a:spcPct val="120000"/>
              </a:lnSpc>
              <a:spcBef>
                <a:spcPts val="0"/>
              </a:spcBef>
              <a:buSzTx/>
              <a:buNone/>
              <a:defRPr sz="3200"/>
            </a:lvl1pPr>
            <a:lvl2pPr marL="0" indent="0">
              <a:lnSpc>
                <a:spcPct val="120000"/>
              </a:lnSpc>
              <a:spcBef>
                <a:spcPts val="0"/>
              </a:spcBef>
              <a:buSzTx/>
              <a:buNone/>
              <a:defRPr sz="3200"/>
            </a:lvl2pPr>
            <a:lvl3pPr marL="0" indent="0">
              <a:lnSpc>
                <a:spcPct val="120000"/>
              </a:lnSpc>
              <a:spcBef>
                <a:spcPts val="0"/>
              </a:spcBef>
              <a:buSzTx/>
              <a:buNone/>
              <a:defRPr sz="3200"/>
            </a:lvl3pPr>
            <a:lvl4pPr marL="0" indent="0">
              <a:lnSpc>
                <a:spcPct val="120000"/>
              </a:lnSpc>
              <a:spcBef>
                <a:spcPts val="0"/>
              </a:spcBef>
              <a:buSzTx/>
              <a:buNone/>
              <a:defRPr sz="3200"/>
            </a:lvl4pPr>
            <a:lvl5pPr marL="0" indent="0">
              <a:lnSpc>
                <a:spcPct val="120000"/>
              </a:lnSpc>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3" name="Title Text"/>
          <p:cNvSpPr txBox="1"/>
          <p:nvPr>
            <p:ph type="title"/>
          </p:nvPr>
        </p:nvSpPr>
        <p:spPr>
          <a:xfrm>
            <a:off x="952500" y="5435600"/>
            <a:ext cx="22479000" cy="2857500"/>
          </a:xfrm>
          <a:prstGeom prst="rect">
            <a:avLst/>
          </a:prstGeom>
        </p:spPr>
        <p:txBody>
          <a:bodyPr/>
          <a:lstStyle/>
          <a:p>
            <a:pPr/>
            <a:r>
              <a:t>Title Text</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41" name="Image"/>
          <p:cNvSpPr/>
          <p:nvPr>
            <p:ph type="pic" idx="21"/>
          </p:nvPr>
        </p:nvSpPr>
        <p:spPr>
          <a:xfrm>
            <a:off x="12623800" y="-1346200"/>
            <a:ext cx="10928468" cy="16319500"/>
          </a:xfrm>
          <a:prstGeom prst="rect">
            <a:avLst/>
          </a:prstGeom>
          <a:ln w="9525">
            <a:round/>
          </a:ln>
        </p:spPr>
        <p:txBody>
          <a:bodyPr lIns="91439" tIns="45719" rIns="91439" bIns="45719" anchor="t">
            <a:noAutofit/>
          </a:bodyPr>
          <a:lstStyle/>
          <a:p>
            <a:pPr/>
          </a:p>
        </p:txBody>
      </p:sp>
      <p:sp>
        <p:nvSpPr>
          <p:cNvPr id="42" name="Title Text"/>
          <p:cNvSpPr txBox="1"/>
          <p:nvPr>
            <p:ph type="title"/>
          </p:nvPr>
        </p:nvSpPr>
        <p:spPr>
          <a:xfrm>
            <a:off x="952500" y="3378200"/>
            <a:ext cx="10934700" cy="8534400"/>
          </a:xfrm>
          <a:prstGeom prst="rect">
            <a:avLst/>
          </a:prstGeom>
        </p:spPr>
        <p:txBody>
          <a:bodyPr anchor="t"/>
          <a:lstStyle/>
          <a:p>
            <a:pPr/>
            <a:r>
              <a:t>Title Text</a:t>
            </a:r>
          </a:p>
        </p:txBody>
      </p:sp>
      <p:sp>
        <p:nvSpPr>
          <p:cNvPr id="43" name="Body Level One…"/>
          <p:cNvSpPr txBox="1"/>
          <p:nvPr>
            <p:ph type="body" sz="quarter" idx="1"/>
          </p:nvPr>
        </p:nvSpPr>
        <p:spPr>
          <a:xfrm>
            <a:off x="952500" y="1638300"/>
            <a:ext cx="10934700" cy="1181100"/>
          </a:xfrm>
          <a:prstGeom prst="rect">
            <a:avLst/>
          </a:prstGeom>
        </p:spPr>
        <p:txBody>
          <a:bodyPr anchor="t"/>
          <a:lstStyle>
            <a:lvl1pPr marL="0" indent="0">
              <a:lnSpc>
                <a:spcPct val="120000"/>
              </a:lnSpc>
              <a:spcBef>
                <a:spcPts val="0"/>
              </a:spcBef>
              <a:buSzTx/>
              <a:buNone/>
              <a:defRPr sz="3200"/>
            </a:lvl1pPr>
            <a:lvl2pPr marL="0" indent="0">
              <a:lnSpc>
                <a:spcPct val="120000"/>
              </a:lnSpc>
              <a:spcBef>
                <a:spcPts val="0"/>
              </a:spcBef>
              <a:buSzTx/>
              <a:buNone/>
              <a:defRPr sz="3200"/>
            </a:lvl2pPr>
            <a:lvl3pPr marL="0" indent="0">
              <a:lnSpc>
                <a:spcPct val="120000"/>
              </a:lnSpc>
              <a:spcBef>
                <a:spcPts val="0"/>
              </a:spcBef>
              <a:buSzTx/>
              <a:buNone/>
              <a:defRPr sz="3200"/>
            </a:lvl3pPr>
            <a:lvl4pPr marL="0" indent="0">
              <a:lnSpc>
                <a:spcPct val="120000"/>
              </a:lnSpc>
              <a:spcBef>
                <a:spcPts val="0"/>
              </a:spcBef>
              <a:buSzTx/>
              <a:buNone/>
              <a:defRPr sz="3200"/>
            </a:lvl4pPr>
            <a:lvl5pPr marL="0" indent="0">
              <a:lnSpc>
                <a:spcPct val="120000"/>
              </a:lnSpc>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1" name="Line"/>
          <p:cNvSpPr/>
          <p:nvPr/>
        </p:nvSpPr>
        <p:spPr>
          <a:xfrm>
            <a:off x="952500" y="3619500"/>
            <a:ext cx="2249492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52" name="Title Text"/>
          <p:cNvSpPr txBox="1"/>
          <p:nvPr>
            <p:ph type="title"/>
          </p:nvPr>
        </p:nvSpPr>
        <p:spPr>
          <a:prstGeom prst="rect">
            <a:avLst/>
          </a:prstGeom>
        </p:spPr>
        <p:txBody>
          <a:bodyPr/>
          <a:lstStyle/>
          <a:p>
            <a:pPr/>
            <a:r>
              <a:t>Title Text</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60" name="Line"/>
          <p:cNvSpPr/>
          <p:nvPr/>
        </p:nvSpPr>
        <p:spPr>
          <a:xfrm>
            <a:off x="952500" y="3619500"/>
            <a:ext cx="22479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61" name="Title Text"/>
          <p:cNvSpPr txBox="1"/>
          <p:nvPr>
            <p:ph type="title"/>
          </p:nvPr>
        </p:nvSpPr>
        <p:spPr>
          <a:prstGeom prst="rect">
            <a:avLst/>
          </a:prstGeom>
        </p:spPr>
        <p:txBody>
          <a:bodyPr/>
          <a:lstStyle/>
          <a:p>
            <a:pPr/>
            <a:r>
              <a:t>Title Text</a:t>
            </a:r>
          </a:p>
        </p:txBody>
      </p:sp>
      <p:sp>
        <p:nvSpPr>
          <p:cNvPr id="62" name="Body Level One…"/>
          <p:cNvSpPr txBox="1"/>
          <p:nvPr>
            <p:ph type="body" idx="1"/>
          </p:nvPr>
        </p:nvSpPr>
        <p:spPr>
          <a:xfrm>
            <a:off x="952500" y="4267200"/>
            <a:ext cx="22479000" cy="80518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70" name="Line"/>
          <p:cNvSpPr/>
          <p:nvPr/>
        </p:nvSpPr>
        <p:spPr>
          <a:xfrm>
            <a:off x="952500" y="3619500"/>
            <a:ext cx="22479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71" name="Image"/>
          <p:cNvSpPr/>
          <p:nvPr>
            <p:ph type="pic" sz="half" idx="21"/>
          </p:nvPr>
        </p:nvSpPr>
        <p:spPr>
          <a:xfrm>
            <a:off x="381000" y="4229100"/>
            <a:ext cx="11684000" cy="7789334"/>
          </a:xfrm>
          <a:prstGeom prst="rect">
            <a:avLst/>
          </a:prstGeom>
          <a:ln w="9525">
            <a:round/>
          </a:ln>
        </p:spPr>
        <p:txBody>
          <a:bodyPr lIns="91439" tIns="45719" rIns="91439" bIns="45719" anchor="t">
            <a:noAutofit/>
          </a:bodyPr>
          <a:lstStyle/>
          <a:p>
            <a:pP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sz="half" idx="1"/>
          </p:nvPr>
        </p:nvSpPr>
        <p:spPr>
          <a:xfrm>
            <a:off x="12687300" y="4114800"/>
            <a:ext cx="10744200" cy="7950200"/>
          </a:xfrm>
          <a:prstGeom prst="rect">
            <a:avLst/>
          </a:prstGeom>
        </p:spPr>
        <p:txBody>
          <a:bodyPr/>
          <a:lstStyle>
            <a:lvl1pPr marL="495300" indent="-495300">
              <a:spcBef>
                <a:spcPts val="4500"/>
              </a:spcBef>
              <a:buSzPct val="30000"/>
              <a:buBlip>
                <a:blip r:embed="rId2"/>
              </a:buBlip>
              <a:defRPr sz="4200"/>
            </a:lvl1pPr>
            <a:lvl2pPr marL="990600" indent="-495300">
              <a:spcBef>
                <a:spcPts val="4500"/>
              </a:spcBef>
              <a:buSzPct val="30000"/>
              <a:buBlip>
                <a:blip r:embed="rId2"/>
              </a:buBlip>
              <a:defRPr sz="4200"/>
            </a:lvl2pPr>
            <a:lvl3pPr marL="1485900" indent="-495300">
              <a:spcBef>
                <a:spcPts val="4500"/>
              </a:spcBef>
              <a:buSzPct val="30000"/>
              <a:buBlip>
                <a:blip r:embed="rId2"/>
              </a:buBlip>
              <a:defRPr sz="4200"/>
            </a:lvl3pPr>
            <a:lvl4pPr marL="1981200" indent="-495300">
              <a:spcBef>
                <a:spcPts val="4500"/>
              </a:spcBef>
              <a:buSzPct val="30000"/>
              <a:buBlip>
                <a:blip r:embed="rId2"/>
              </a:buBlip>
              <a:defRPr sz="4200"/>
            </a:lvl4pPr>
            <a:lvl5pPr marL="2476500" indent="-495300">
              <a:spcBef>
                <a:spcPts val="4500"/>
              </a:spcBef>
              <a:buSzPct val="30000"/>
              <a:buBlip>
                <a:blip r:embed="rId2"/>
              </a:buBlip>
              <a:defRPr sz="4200"/>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81" name="Body Level One…"/>
          <p:cNvSpPr txBox="1"/>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a:r>
              <a:t>Body Level One</a:t>
            </a:r>
          </a:p>
          <a:p>
            <a:pPr lvl="1"/>
            <a:r>
              <a:t>Body Level Two</a:t>
            </a:r>
          </a:p>
          <a:p>
            <a:pPr lvl="2"/>
            <a:r>
              <a:t>Body Level Three</a:t>
            </a:r>
          </a:p>
          <a:p>
            <a:pPr lvl="3"/>
            <a:r>
              <a:t>Body Level Four</a:t>
            </a:r>
          </a:p>
          <a:p>
            <a:pPr lvl="4"/>
            <a:r>
              <a:t>Body Level Five</a:t>
            </a:r>
          </a:p>
        </p:txBody>
      </p:sp>
      <p:sp>
        <p:nvSpPr>
          <p:cNvPr id="8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9" name="Image"/>
          <p:cNvSpPr/>
          <p:nvPr>
            <p:ph type="pic" sz="half" idx="21"/>
          </p:nvPr>
        </p:nvSpPr>
        <p:spPr>
          <a:xfrm>
            <a:off x="13208000" y="520700"/>
            <a:ext cx="10909968" cy="7277100"/>
          </a:xfrm>
          <a:prstGeom prst="rect">
            <a:avLst/>
          </a:prstGeom>
          <a:ln w="9525">
            <a:round/>
          </a:ln>
        </p:spPr>
        <p:txBody>
          <a:bodyPr lIns="91439" tIns="45719" rIns="91439" bIns="45719" anchor="t">
            <a:noAutofit/>
          </a:bodyPr>
          <a:lstStyle/>
          <a:p>
            <a:pPr/>
          </a:p>
        </p:txBody>
      </p:sp>
      <p:sp>
        <p:nvSpPr>
          <p:cNvPr id="90" name="Image"/>
          <p:cNvSpPr/>
          <p:nvPr>
            <p:ph type="pic" sz="half" idx="22"/>
          </p:nvPr>
        </p:nvSpPr>
        <p:spPr>
          <a:xfrm>
            <a:off x="13208000" y="6146800"/>
            <a:ext cx="10160000" cy="6773334"/>
          </a:xfrm>
          <a:prstGeom prst="rect">
            <a:avLst/>
          </a:prstGeom>
          <a:ln w="9525">
            <a:round/>
          </a:ln>
        </p:spPr>
        <p:txBody>
          <a:bodyPr lIns="91439" tIns="45719" rIns="91439" bIns="45719" anchor="t">
            <a:noAutofit/>
          </a:bodyPr>
          <a:lstStyle/>
          <a:p>
            <a:pPr/>
          </a:p>
        </p:txBody>
      </p:sp>
      <p:sp>
        <p:nvSpPr>
          <p:cNvPr id="91" name="Image"/>
          <p:cNvSpPr/>
          <p:nvPr>
            <p:ph type="pic" idx="23"/>
          </p:nvPr>
        </p:nvSpPr>
        <p:spPr>
          <a:xfrm>
            <a:off x="736600" y="-1397000"/>
            <a:ext cx="11855474" cy="17703800"/>
          </a:xfrm>
          <a:prstGeom prst="rect">
            <a:avLst/>
          </a:prstGeom>
          <a:ln w="9525">
            <a:round/>
          </a:ln>
        </p:spPr>
        <p:txBody>
          <a:bodyPr lIns="91439" tIns="45719" rIns="91439" bIns="45719" anchor="t">
            <a:noAutofit/>
          </a:bodyPr>
          <a:lstStyle/>
          <a:p>
            <a:pPr/>
          </a:p>
        </p:txBody>
      </p:sp>
      <p:sp>
        <p:nvSpPr>
          <p:cNvPr id="9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tile tx="0" ty="0" sx="100000" sy="100000" flip="none" algn="tl"/>
        </a:blipFill>
      </p:bgPr>
    </p:bg>
    <p:spTree>
      <p:nvGrpSpPr>
        <p:cNvPr id="1" name=""/>
        <p:cNvGrpSpPr/>
        <p:nvPr/>
      </p:nvGrpSpPr>
      <p:grpSpPr>
        <a:xfrm>
          <a:off x="0" y="0"/>
          <a:ext cx="0" cy="0"/>
          <a:chOff x="0" y="0"/>
          <a:chExt cx="0" cy="0"/>
        </a:xfrm>
      </p:grpSpPr>
      <p:sp>
        <p:nvSpPr>
          <p:cNvPr id="2" name="Line"/>
          <p:cNvSpPr/>
          <p:nvPr/>
        </p:nvSpPr>
        <p:spPr>
          <a:xfrm>
            <a:off x="952500" y="13004800"/>
            <a:ext cx="22479000" cy="0"/>
          </a:xfrm>
          <a:prstGeom prst="line">
            <a:avLst/>
          </a:prstGeom>
          <a:ln w="762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3" name="Line"/>
          <p:cNvSpPr/>
          <p:nvPr/>
        </p:nvSpPr>
        <p:spPr>
          <a:xfrm>
            <a:off x="952500" y="711200"/>
            <a:ext cx="22479000"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p>
        </p:txBody>
      </p:sp>
      <p:sp>
        <p:nvSpPr>
          <p:cNvPr id="4" name="Body Level One…"/>
          <p:cNvSpPr txBox="1"/>
          <p:nvPr>
            <p:ph type="body" idx="1"/>
          </p:nvPr>
        </p:nvSpPr>
        <p:spPr>
          <a:xfrm>
            <a:off x="952500" y="1384300"/>
            <a:ext cx="22479000" cy="10947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pPr/>
            <a:r>
              <a:t>Body Level One</a:t>
            </a:r>
          </a:p>
          <a:p>
            <a:pPr lvl="1"/>
            <a:r>
              <a:t>Body Level Two</a:t>
            </a:r>
          </a:p>
          <a:p>
            <a:pPr lvl="2"/>
            <a:r>
              <a:t>Body Level Three</a:t>
            </a:r>
          </a:p>
          <a:p>
            <a:pPr lvl="3"/>
            <a:r>
              <a:t>Body Level Four</a:t>
            </a:r>
          </a:p>
          <a:p>
            <a:pPr lvl="4"/>
            <a:r>
              <a:t>Body Level Five</a:t>
            </a:r>
          </a:p>
        </p:txBody>
      </p:sp>
      <p:sp>
        <p:nvSpPr>
          <p:cNvPr id="5" name="Title Text"/>
          <p:cNvSpPr txBox="1"/>
          <p:nvPr>
            <p:ph type="title"/>
          </p:nvPr>
        </p:nvSpPr>
        <p:spPr>
          <a:xfrm>
            <a:off x="952500" y="838200"/>
            <a:ext cx="22479000" cy="2679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6" name="Slide Number"/>
          <p:cNvSpPr txBox="1"/>
          <p:nvPr>
            <p:ph type="sldNum" sz="quarter" idx="2"/>
          </p:nvPr>
        </p:nvSpPr>
        <p:spPr>
          <a:xfrm>
            <a:off x="22923500" y="12319000"/>
            <a:ext cx="419100" cy="457200"/>
          </a:xfrm>
          <a:prstGeom prst="rect">
            <a:avLst/>
          </a:prstGeom>
          <a:ln w="12700">
            <a:miter lim="400000"/>
          </a:ln>
        </p:spPr>
        <p:txBody>
          <a:bodyPr wrap="none" lIns="50800" tIns="50800" rIns="50800" bIns="50800">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1pPr>
      <a:lvl2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2pPr>
      <a:lvl3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3pPr>
      <a:lvl4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4pPr>
      <a:lvl5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5pPr>
      <a:lvl6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6pPr>
      <a:lvl7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7pPr>
      <a:lvl8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8pPr>
      <a:lvl9pPr marL="0" marR="0" indent="0" algn="l" defTabSz="825500" rtl="0" latinLnBrk="0">
        <a:lnSpc>
          <a:spcPct val="90000"/>
        </a:lnSpc>
        <a:spcBef>
          <a:spcPts val="0"/>
        </a:spcBef>
        <a:spcAft>
          <a:spcPts val="0"/>
        </a:spcAft>
        <a:buClrTx/>
        <a:buSzTx/>
        <a:buFontTx/>
        <a:buNone/>
        <a:tabLst/>
        <a:defRPr b="0" baseline="0" cap="all" i="0" spc="0" strike="noStrike" sz="9000" u="none">
          <a:solidFill>
            <a:srgbClr val="606060"/>
          </a:solidFill>
          <a:uFillTx/>
          <a:latin typeface="+mj-lt"/>
          <a:ea typeface="+mj-ea"/>
          <a:cs typeface="+mj-cs"/>
          <a:sym typeface="Gill Sans Light"/>
        </a:defRPr>
      </a:lvl9pPr>
    </p:titleStyle>
    <p:bodyStyle>
      <a:lvl1pPr marL="5715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1pPr>
      <a:lvl2pPr marL="11430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2pPr>
      <a:lvl3pPr marL="17145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3pPr>
      <a:lvl4pPr marL="22860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4pPr>
      <a:lvl5pPr marL="28575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5pPr>
      <a:lvl6pPr marL="34290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6pPr>
      <a:lvl7pPr marL="40005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7pPr>
      <a:lvl8pPr marL="45720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8pPr>
      <a:lvl9pPr marL="5143500" marR="0" indent="-571500" algn="l" defTabSz="825500" rtl="0" latinLnBrk="0">
        <a:lnSpc>
          <a:spcPct val="100000"/>
        </a:lnSpc>
        <a:spcBef>
          <a:spcPts val="5900"/>
        </a:spcBef>
        <a:spcAft>
          <a:spcPts val="0"/>
        </a:spcAft>
        <a:buClrTx/>
        <a:buSzPct val="30000"/>
        <a:buFontTx/>
        <a:buBlip>
          <a:blip r:embed="rId3"/>
        </a:buBlip>
        <a:tabLst/>
        <a:defRPr b="0" baseline="0" cap="none" i="0" spc="0" strike="noStrike" sz="4600" u="none">
          <a:solidFill>
            <a:srgbClr val="606060"/>
          </a:solidFill>
          <a:uFillTx/>
          <a:latin typeface="+mn-lt"/>
          <a:ea typeface="+mn-ea"/>
          <a:cs typeface="+mn-cs"/>
          <a:sym typeface="Gill Sans"/>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jpeg"/><Relationship Id="rId3"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png"/><Relationship Id="rId3" Type="http://schemas.openxmlformats.org/officeDocument/2006/relationships/hyperlink" Target="https://data.amsterdam.nl/"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 Id="rId3" Type="http://schemas.openxmlformats.org/officeDocument/2006/relationships/hyperlink" Target="https://github.com/anca-hub/github-coursera/blob/master/Coursera%20Capstone%20Project-%20Best%20Neighborhoods%20in%20Amsterdam%20for%20families%20with%20children.pdf" TargetMode="External"/><Relationship Id="rId4" Type="http://schemas.openxmlformats.org/officeDocument/2006/relationships/hyperlink" Target="https://nbviewer.jupyter.org/github/anca-hub/github-coursera/blob/master/Capstone%20Project%20-Best%20neighborhoods%20in%20Amsterdam%20.ipynb" TargetMode="External"/><Relationship Id="rId5" Type="http://schemas.openxmlformats.org/officeDocument/2006/relationships/hyperlink" Target="https://nbviewer.jupyter.org/github/anca-hub/github-coursera/blob/master/Capstone%20project.ipynb" TargetMode="External"/><Relationship Id="rId6" Type="http://schemas.openxmlformats.org/officeDocument/2006/relationships/hyperlink" Target="https://data.amsterdam.nl/" TargetMode="External"/><Relationship Id="rId7" Type="http://schemas.openxmlformats.org/officeDocument/2006/relationships/hyperlink" Target="https://en.wikipedia.org/wiki/Boroughs_of_Amsterdam" TargetMode="External"/><Relationship Id="rId8" Type="http://schemas.openxmlformats.org/officeDocument/2006/relationships/hyperlink" Target="https://dutchreview.com/expat/moving/amsterdam-neighbourhoods/" TargetMode="External"/><Relationship Id="rId9" Type="http://schemas.openxmlformats.org/officeDocument/2006/relationships/hyperlink" Target="https://developer.foursquare.com/docs" TargetMode="External"/><Relationship Id="rId10" Type="http://schemas.openxmlformats.org/officeDocument/2006/relationships/hyperlink" Target="https://maps.amsterdam.nl/open_geodata/geojson.php?KAARTLAAG=GEBIED_BUURTEN&amp;THEMA=gebiedsindeling"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IBM Coursera CAPSTONE PROJECT…"/>
          <p:cNvSpPr txBox="1"/>
          <p:nvPr>
            <p:ph type="title"/>
          </p:nvPr>
        </p:nvSpPr>
        <p:spPr>
          <a:prstGeom prst="rect">
            <a:avLst/>
          </a:prstGeom>
        </p:spPr>
        <p:txBody>
          <a:bodyPr/>
          <a:lstStyle/>
          <a:p>
            <a:pPr/>
            <a:r>
              <a:t>IBM Coursera CAPSTONE PROJECT</a:t>
            </a:r>
          </a:p>
          <a:p>
            <a:pPr/>
          </a:p>
          <a:p>
            <a:pPr/>
          </a:p>
          <a:p>
            <a:pPr>
              <a:defRPr sz="3000"/>
            </a:pPr>
            <a:r>
              <a:t>AnCA VINTILA</a:t>
            </a:r>
          </a:p>
          <a:p>
            <a:pPr>
              <a:defRPr sz="2000"/>
            </a:pPr>
          </a:p>
          <a:p>
            <a:pPr>
              <a:defRPr sz="2000"/>
            </a:pPr>
            <a:r>
              <a:t>OCTOBER 2020</a:t>
            </a:r>
          </a:p>
        </p:txBody>
      </p:sp>
      <p:sp>
        <p:nvSpPr>
          <p:cNvPr id="126" name="Best Amsterdam’s Neighborhoods for families with children"/>
          <p:cNvSpPr txBox="1"/>
          <p:nvPr>
            <p:ph type="body" sz="quarter" idx="1"/>
          </p:nvPr>
        </p:nvSpPr>
        <p:spPr>
          <a:prstGeom prst="rect">
            <a:avLst/>
          </a:prstGeom>
        </p:spPr>
        <p:txBody>
          <a:bodyPr/>
          <a:lstStyle>
            <a:lvl1pPr defTabSz="462280">
              <a:defRPr sz="3528"/>
            </a:lvl1pPr>
          </a:lstStyle>
          <a:p>
            <a:pPr/>
            <a:r>
              <a:t>Best Amsterdam’s Neighborhoods for families with children</a:t>
            </a:r>
          </a:p>
        </p:txBody>
      </p:sp>
      <p:pic>
        <p:nvPicPr>
          <p:cNvPr id="127" name="Ams.jpeg" descr="Ams.jpeg"/>
          <p:cNvPicPr>
            <a:picLocks noChangeAspect="1"/>
          </p:cNvPicPr>
          <p:nvPr/>
        </p:nvPicPr>
        <p:blipFill>
          <a:blip r:embed="rId2">
            <a:extLst/>
          </a:blip>
          <a:stretch>
            <a:fillRect/>
          </a:stretch>
        </p:blipFill>
        <p:spPr>
          <a:xfrm>
            <a:off x="12751188" y="1551012"/>
            <a:ext cx="10514823" cy="7886118"/>
          </a:xfrm>
          <a:prstGeom prst="rect">
            <a:avLst/>
          </a:prstGeom>
          <a:ln w="12700">
            <a:miter lim="400000"/>
          </a:ln>
        </p:spPr>
      </p:pic>
      <p:pic>
        <p:nvPicPr>
          <p:cNvPr id="128" name="Screen Shot 2020-10-02 at 4.10.43 PM.png" descr="Screen Shot 2020-10-02 at 4.10.43 PM.png"/>
          <p:cNvPicPr>
            <a:picLocks noChangeAspect="1"/>
          </p:cNvPicPr>
          <p:nvPr/>
        </p:nvPicPr>
        <p:blipFill>
          <a:blip r:embed="rId3">
            <a:extLst/>
          </a:blip>
          <a:stretch>
            <a:fillRect/>
          </a:stretch>
        </p:blipFill>
        <p:spPr>
          <a:xfrm>
            <a:off x="8229973" y="7988695"/>
            <a:ext cx="9994901" cy="48260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Introduction/ Business Problem…"/>
          <p:cNvSpPr txBox="1"/>
          <p:nvPr>
            <p:ph type="body" idx="1"/>
          </p:nvPr>
        </p:nvSpPr>
        <p:spPr>
          <a:prstGeom prst="rect">
            <a:avLst/>
          </a:prstGeom>
        </p:spPr>
        <p:txBody>
          <a:bodyPr/>
          <a:lstStyle/>
          <a:p>
            <a:pPr>
              <a:buBlip>
                <a:blip r:embed="rId2"/>
              </a:buBlip>
            </a:pPr>
            <a:r>
              <a:t>Introduction/ Business Problem</a:t>
            </a:r>
          </a:p>
          <a:p>
            <a:pPr>
              <a:buBlip>
                <a:blip r:embed="rId2"/>
              </a:buBlip>
            </a:pPr>
            <a:r>
              <a:t>Data</a:t>
            </a:r>
          </a:p>
          <a:p>
            <a:pPr>
              <a:buBlip>
                <a:blip r:embed="rId2"/>
              </a:buBlip>
            </a:pPr>
            <a:r>
              <a:t>Methodology</a:t>
            </a:r>
          </a:p>
          <a:p>
            <a:pPr>
              <a:buBlip>
                <a:blip r:embed="rId2"/>
              </a:buBlip>
            </a:pPr>
            <a:r>
              <a:t>Results</a:t>
            </a:r>
          </a:p>
          <a:p>
            <a:pPr>
              <a:buBlip>
                <a:blip r:embed="rId2"/>
              </a:buBlip>
            </a:pPr>
            <a:r>
              <a:t>Discussion</a:t>
            </a:r>
          </a:p>
          <a:p>
            <a:pPr>
              <a:buBlip>
                <a:blip r:embed="rId2"/>
              </a:buBlip>
            </a:pPr>
            <a:r>
              <a:t>Conclusion</a:t>
            </a:r>
          </a:p>
          <a:p>
            <a:pPr>
              <a:buBlip>
                <a:blip r:embed="rId2"/>
              </a:buBlip>
            </a:pPr>
            <a:r>
              <a:t>References and acknowledgment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Introduction/business problem"/>
          <p:cNvSpPr txBox="1"/>
          <p:nvPr>
            <p:ph type="title"/>
          </p:nvPr>
        </p:nvSpPr>
        <p:spPr>
          <a:prstGeom prst="rect">
            <a:avLst/>
          </a:prstGeom>
        </p:spPr>
        <p:txBody>
          <a:bodyPr/>
          <a:lstStyle/>
          <a:p>
            <a:pPr/>
            <a:r>
              <a:t>Introduction/business problem</a:t>
            </a:r>
          </a:p>
        </p:txBody>
      </p:sp>
      <p:sp>
        <p:nvSpPr>
          <p:cNvPr id="133" name="Identify residential neighborhoods in Amsterdam, Netherlands that are suitable for families with children.…"/>
          <p:cNvSpPr txBox="1"/>
          <p:nvPr/>
        </p:nvSpPr>
        <p:spPr>
          <a:xfrm>
            <a:off x="952500" y="5496269"/>
            <a:ext cx="22479001" cy="45234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5900"/>
              </a:spcBef>
              <a:defRPr sz="4000"/>
            </a:pPr>
            <a:r>
              <a:rPr b="1"/>
              <a:t>Identify residential neighborhoods</a:t>
            </a:r>
            <a:r>
              <a:t> in Amsterdam, Netherlands that are </a:t>
            </a:r>
            <a:r>
              <a:rPr b="1"/>
              <a:t>suitable for families with children.</a:t>
            </a:r>
            <a:endParaRPr b="1"/>
          </a:p>
          <a:p>
            <a:pPr algn="l">
              <a:spcBef>
                <a:spcPts val="5900"/>
              </a:spcBef>
              <a:defRPr sz="4000"/>
            </a:pPr>
            <a:r>
              <a:t>Families willing to move from abroad or even from the country or the city or </a:t>
            </a:r>
          </a:p>
          <a:p>
            <a:pPr algn="l">
              <a:spcBef>
                <a:spcPts val="5900"/>
              </a:spcBef>
              <a:defRPr sz="4000"/>
            </a:pPr>
            <a:r>
              <a:t>the ones interested in a real estate property should have an understanding of the areas of Amsterdam so they would chose the best option for them using the recommendation of this data science project.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DATA"/>
          <p:cNvSpPr txBox="1"/>
          <p:nvPr>
            <p:ph type="title"/>
          </p:nvPr>
        </p:nvSpPr>
        <p:spPr>
          <a:prstGeom prst="rect">
            <a:avLst/>
          </a:prstGeom>
        </p:spPr>
        <p:txBody>
          <a:bodyPr/>
          <a:lstStyle/>
          <a:p>
            <a:pPr/>
            <a:r>
              <a:t>DATA</a:t>
            </a:r>
          </a:p>
        </p:txBody>
      </p:sp>
      <p:sp>
        <p:nvSpPr>
          <p:cNvPr id="136" name="Amsterdam data related to the Boroughs/Neighborhoods…"/>
          <p:cNvSpPr txBox="1"/>
          <p:nvPr>
            <p:ph type="body" idx="4294967295"/>
          </p:nvPr>
        </p:nvSpPr>
        <p:spPr>
          <a:xfrm>
            <a:off x="952500" y="3973627"/>
            <a:ext cx="22479000" cy="8358073"/>
          </a:xfrm>
          <a:prstGeom prst="rect">
            <a:avLst/>
          </a:prstGeom>
        </p:spPr>
        <p:txBody>
          <a:bodyPr anchor="t"/>
          <a:lstStyle/>
          <a:p>
            <a:pPr marL="472108" indent="-472108" defTabSz="784225">
              <a:spcBef>
                <a:spcPts val="5600"/>
              </a:spcBef>
              <a:buBlip>
                <a:blip r:embed="rId2"/>
              </a:buBlip>
              <a:defRPr sz="4370"/>
            </a:pPr>
            <a:r>
              <a:t>Amsterdam data related to the Boroughs/Neighborhoods</a:t>
            </a:r>
          </a:p>
          <a:p>
            <a:pPr marL="472108" indent="-472108" defTabSz="784225">
              <a:spcBef>
                <a:spcPts val="5600"/>
              </a:spcBef>
              <a:buBlip>
                <a:blip r:embed="rId2"/>
              </a:buBlip>
              <a:defRPr sz="4370"/>
            </a:pPr>
            <a:r>
              <a:t>The corresponding geographical coordinates latitude and longitude of each Boroughs/Neighborhoods</a:t>
            </a:r>
          </a:p>
          <a:p>
            <a:pPr marL="165238" indent="-165238" defTabSz="434340">
              <a:spcBef>
                <a:spcPts val="0"/>
              </a:spcBef>
              <a:buBlip>
                <a:blip r:embed="rId2"/>
              </a:buBlip>
              <a:tabLst>
                <a:tab pos="127000" algn="l"/>
                <a:tab pos="431800" algn="l"/>
              </a:tabLst>
              <a:defRPr sz="1330">
                <a:solidFill>
                  <a:srgbClr val="000000"/>
                </a:solidFill>
                <a:latin typeface="Helvetica Neue"/>
                <a:ea typeface="Helvetica Neue"/>
                <a:cs typeface="Helvetica Neue"/>
                <a:sym typeface="Helvetica Neue"/>
              </a:defRPr>
            </a:pPr>
          </a:p>
          <a:p>
            <a:pPr marL="0" indent="0" defTabSz="784225">
              <a:spcBef>
                <a:spcPts val="5600"/>
              </a:spcBef>
              <a:buSzTx/>
              <a:buNone/>
              <a:defRPr sz="4370" u="sng"/>
            </a:pPr>
            <a:r>
              <a:t>Source of Data:</a:t>
            </a:r>
          </a:p>
          <a:p>
            <a:pPr marL="542925" indent="-542925" defTabSz="784225">
              <a:spcBef>
                <a:spcPts val="5600"/>
              </a:spcBef>
              <a:buBlip>
                <a:blip r:embed="rId2"/>
              </a:buBlip>
              <a:defRPr sz="4370"/>
            </a:pPr>
            <a:r>
              <a:t>Wikipedia</a:t>
            </a:r>
          </a:p>
          <a:p>
            <a:pPr marL="542925" indent="-542925" defTabSz="784225">
              <a:spcBef>
                <a:spcPts val="5600"/>
              </a:spcBef>
              <a:buBlip>
                <a:blip r:embed="rId2"/>
              </a:buBlip>
              <a:defRPr sz="4370"/>
            </a:pPr>
            <a:r>
              <a:t>Official Amsterdam Municipality data from their website : </a:t>
            </a:r>
            <a:r>
              <a:rPr u="sng">
                <a:hlinkClick r:id="rId3" invalidUrl="" action="" tgtFrame="" tooltip="" history="1" highlightClick="0" endSnd="0"/>
              </a:rPr>
              <a:t>https://data.amsterdam.nl/</a:t>
            </a:r>
            <a:r>
              <a:t> </a:t>
            </a:r>
          </a:p>
          <a:p>
            <a:pPr marL="542925" indent="-542925" defTabSz="784225">
              <a:spcBef>
                <a:spcPts val="5600"/>
              </a:spcBef>
              <a:buBlip>
                <a:blip r:embed="rId2"/>
              </a:buBlip>
              <a:defRPr sz="4370"/>
            </a:pPr>
            <a:r>
              <a:t>Foursquare API</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METHODOLOGY"/>
          <p:cNvSpPr txBox="1"/>
          <p:nvPr>
            <p:ph type="title"/>
          </p:nvPr>
        </p:nvSpPr>
        <p:spPr>
          <a:prstGeom prst="rect">
            <a:avLst/>
          </a:prstGeom>
        </p:spPr>
        <p:txBody>
          <a:bodyPr/>
          <a:lstStyle/>
          <a:p>
            <a:pPr/>
            <a:r>
              <a:t>METHODOLOGY</a:t>
            </a:r>
          </a:p>
        </p:txBody>
      </p:sp>
      <p:sp>
        <p:nvSpPr>
          <p:cNvPr id="139" name="Collect the data found on Wikipedia/Amsterdam Municipality API regarding the Amsterdam’s boroughs and neighborhoods including the geographical coordinates and store it into Pandas data frames.…"/>
          <p:cNvSpPr txBox="1"/>
          <p:nvPr/>
        </p:nvSpPr>
        <p:spPr>
          <a:xfrm>
            <a:off x="958687" y="3805311"/>
            <a:ext cx="23203565" cy="804847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4500"/>
              </a:spcBef>
              <a:defRPr sz="4200"/>
            </a:pPr>
            <a:r>
              <a:rPr b="1"/>
              <a:t>Collect the data</a:t>
            </a:r>
            <a:r>
              <a:t> found on Wikipedia/Amsterdam Municipality API regarding the Amsterdam’s boroughs and neighborhoods including the geographical coordinates and store it into Pandas data frames.</a:t>
            </a:r>
          </a:p>
          <a:p>
            <a:pPr algn="l">
              <a:spcBef>
                <a:spcPts val="4500"/>
              </a:spcBef>
              <a:defRPr sz="4200"/>
            </a:pPr>
            <a:r>
              <a:rPr b="1"/>
              <a:t>Use Foursquare API</a:t>
            </a:r>
            <a:r>
              <a:t> to explore the neighborhoods- pass the geographical coordinates of each neighborhood to the API, which returned a list of venues in the neighborhood within 500 meters radius and a limit of maximum 100 venues per neighborhood. The resulting dataset became a list of all neighborhoods with added venues and venue categories. </a:t>
            </a:r>
          </a:p>
          <a:p>
            <a:pPr algn="l">
              <a:spcBef>
                <a:spcPts val="4500"/>
              </a:spcBef>
              <a:defRPr sz="4200"/>
            </a:pPr>
            <a:r>
              <a:rPr b="1"/>
              <a:t>Prepare the dataset for analysis </a:t>
            </a:r>
            <a:r>
              <a:t>-use one hot encoding to pivot venue categories from rows to columns and calculate the mean of the frequency of occurrence of each category.</a:t>
            </a:r>
          </a:p>
          <a:p>
            <a:pPr algn="l">
              <a:spcBef>
                <a:spcPts val="4500"/>
              </a:spcBef>
              <a:defRPr sz="4200"/>
            </a:pPr>
            <a:r>
              <a:rPr b="1"/>
              <a:t>Perform clustering</a:t>
            </a:r>
            <a:r>
              <a:rPr>
                <a:solidFill>
                  <a:srgbClr val="000000"/>
                </a:solidFill>
              </a:rPr>
              <a:t>- </a:t>
            </a:r>
            <a:r>
              <a:t>run the k-means clustering algorithm on the prepared data to derive 5 clusters of neighborhoods.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RESULTS"/>
          <p:cNvSpPr txBox="1"/>
          <p:nvPr>
            <p:ph type="title"/>
          </p:nvPr>
        </p:nvSpPr>
        <p:spPr>
          <a:prstGeom prst="rect">
            <a:avLst/>
          </a:prstGeom>
        </p:spPr>
        <p:txBody>
          <a:bodyPr/>
          <a:lstStyle/>
          <a:p>
            <a:pPr/>
            <a:r>
              <a:t>RESULTS</a:t>
            </a:r>
          </a:p>
        </p:txBody>
      </p:sp>
      <p:pic>
        <p:nvPicPr>
          <p:cNvPr id="142" name="Screen Shot 2020-10-02 at 4.10.43 PM.png" descr="Screen Shot 2020-10-02 at 4.10.43 PM.png"/>
          <p:cNvPicPr>
            <a:picLocks noChangeAspect="1"/>
          </p:cNvPicPr>
          <p:nvPr/>
        </p:nvPicPr>
        <p:blipFill>
          <a:blip r:embed="rId2">
            <a:extLst/>
          </a:blip>
          <a:stretch>
            <a:fillRect/>
          </a:stretch>
        </p:blipFill>
        <p:spPr>
          <a:xfrm>
            <a:off x="15041303" y="4722761"/>
            <a:ext cx="8844383" cy="4270478"/>
          </a:xfrm>
          <a:prstGeom prst="rect">
            <a:avLst/>
          </a:prstGeom>
          <a:ln w="12700">
            <a:miter lim="400000"/>
          </a:ln>
        </p:spPr>
      </p:pic>
      <p:sp>
        <p:nvSpPr>
          <p:cNvPr id="143" name="Cluster 0: Suburbs : bus stops, fast food restaurants, farmers market, supermarkets which all suggests places where one can find something quick to eat maybe places inside malls which suggest residential areas.…"/>
          <p:cNvSpPr txBox="1"/>
          <p:nvPr/>
        </p:nvSpPr>
        <p:spPr>
          <a:xfrm>
            <a:off x="1537885" y="3968109"/>
            <a:ext cx="13267533" cy="817447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9591" indent="-289891" algn="l">
              <a:spcBef>
                <a:spcPts val="4500"/>
              </a:spcBef>
              <a:buClr>
                <a:srgbClr val="000000"/>
              </a:buClr>
              <a:buSzPct val="125000"/>
              <a:buFont typeface="Helvetica Neue"/>
              <a:buChar char="•"/>
              <a:defRPr sz="3000"/>
            </a:pPr>
            <a:r>
              <a:rPr b="1">
                <a:solidFill>
                  <a:srgbClr val="FF0B16"/>
                </a:solidFill>
              </a:rPr>
              <a:t>Cluster 0: Suburbs </a:t>
            </a:r>
            <a:r>
              <a:rPr>
                <a:solidFill>
                  <a:srgbClr val="FF0B16"/>
                </a:solidFill>
              </a:rPr>
              <a:t>:</a:t>
            </a:r>
            <a:r>
              <a:t> bus stops, fast food restaurants, farmers market, supermarkets which all suggests places where one can find something quick to eat maybe places inside malls which suggest residential areas.</a:t>
            </a:r>
          </a:p>
          <a:p>
            <a:pPr marL="429591" indent="-289891" algn="l">
              <a:spcBef>
                <a:spcPts val="4500"/>
              </a:spcBef>
              <a:buClr>
                <a:srgbClr val="000000"/>
              </a:buClr>
              <a:buSzPct val="125000"/>
              <a:buFont typeface="Helvetica Neue"/>
              <a:buChar char="•"/>
              <a:defRPr sz="3000"/>
            </a:pPr>
            <a:r>
              <a:rPr b="1">
                <a:solidFill>
                  <a:srgbClr val="8F1BFC"/>
                </a:solidFill>
              </a:rPr>
              <a:t>Cluster 1: Residential:</a:t>
            </a:r>
            <a:r>
              <a:rPr>
                <a:solidFill>
                  <a:srgbClr val="8F1BFC"/>
                </a:solidFill>
              </a:rPr>
              <a:t> </a:t>
            </a:r>
            <a:r>
              <a:t>coffee shops and restaurants as well as parks and sporting venues which is all suitable for families.</a:t>
            </a:r>
          </a:p>
          <a:p>
            <a:pPr marL="429591" indent="-289891" algn="l">
              <a:spcBef>
                <a:spcPts val="4500"/>
              </a:spcBef>
              <a:buClr>
                <a:srgbClr val="000000"/>
              </a:buClr>
              <a:buSzPct val="125000"/>
              <a:buFont typeface="Helvetica Neue"/>
              <a:buChar char="•"/>
              <a:defRPr sz="3000">
                <a:solidFill>
                  <a:srgbClr val="1798FF"/>
                </a:solidFill>
              </a:defRPr>
            </a:pPr>
            <a:r>
              <a:rPr b="1"/>
              <a:t>Cluster 2: Soccer Field: </a:t>
            </a:r>
            <a:r>
              <a:t> </a:t>
            </a:r>
            <a:r>
              <a:rPr>
                <a:solidFill>
                  <a:srgbClr val="5B5854"/>
                </a:solidFill>
              </a:rPr>
              <a:t>most popular venue category is the Soccer Field, followed by fast food restaurants, sport shops which indicate this cluster is very specific to soccer field areas</a:t>
            </a:r>
            <a:endParaRPr>
              <a:solidFill>
                <a:srgbClr val="000000"/>
              </a:solidFill>
            </a:endParaRPr>
          </a:p>
          <a:p>
            <a:pPr marL="429591" indent="-289891" algn="l">
              <a:spcBef>
                <a:spcPts val="4500"/>
              </a:spcBef>
              <a:buClr>
                <a:srgbClr val="000000"/>
              </a:buClr>
              <a:buSzPct val="125000"/>
              <a:buFont typeface="Helvetica Neue"/>
              <a:buChar char="•"/>
              <a:defRPr b="1" sz="3000">
                <a:solidFill>
                  <a:srgbClr val="83FFBD"/>
                </a:solidFill>
              </a:defRPr>
            </a:pPr>
            <a:r>
              <a:t>Cluster 3:  Downtown: </a:t>
            </a:r>
            <a:r>
              <a:rPr b="0">
                <a:solidFill>
                  <a:srgbClr val="5B5854"/>
                </a:solidFill>
              </a:rPr>
              <a:t>popular venues like restaurants, coffee shops, cafes, bars, bakeries so this indicates this is the downtown area with popular places for going out activities.</a:t>
            </a:r>
            <a:endParaRPr b="0">
              <a:solidFill>
                <a:srgbClr val="5B5854"/>
              </a:solidFill>
            </a:endParaRPr>
          </a:p>
          <a:p>
            <a:pPr marL="429591" indent="-289891" algn="l">
              <a:spcBef>
                <a:spcPts val="4500"/>
              </a:spcBef>
              <a:buClr>
                <a:srgbClr val="000000"/>
              </a:buClr>
              <a:buSzPct val="125000"/>
              <a:buFont typeface="Helvetica Neue"/>
              <a:buChar char="•"/>
              <a:defRPr sz="3000"/>
            </a:pPr>
            <a:r>
              <a:rPr b="1">
                <a:solidFill>
                  <a:srgbClr val="FEBA4A"/>
                </a:solidFill>
              </a:rPr>
              <a:t>Cluster 4: Harbor</a:t>
            </a:r>
            <a:r>
              <a:rPr>
                <a:solidFill>
                  <a:srgbClr val="FEBA4A"/>
                </a:solidFill>
              </a:rPr>
              <a:t>:</a:t>
            </a:r>
            <a:r>
              <a:t> harbor, zoo, exhibitions, fast food restaurants and also parks so seems also an interesting green area suited for families.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DIScussion"/>
          <p:cNvSpPr txBox="1"/>
          <p:nvPr>
            <p:ph type="title"/>
          </p:nvPr>
        </p:nvSpPr>
        <p:spPr>
          <a:prstGeom prst="rect">
            <a:avLst/>
          </a:prstGeom>
        </p:spPr>
        <p:txBody>
          <a:bodyPr/>
          <a:lstStyle/>
          <a:p>
            <a:pPr/>
            <a:r>
              <a:t>DIScussion</a:t>
            </a:r>
          </a:p>
        </p:txBody>
      </p:sp>
      <p:sp>
        <p:nvSpPr>
          <p:cNvPr id="146" name="Recommended clusters for families with children:…"/>
          <p:cNvSpPr txBox="1"/>
          <p:nvPr/>
        </p:nvSpPr>
        <p:spPr>
          <a:xfrm>
            <a:off x="548912" y="1692425"/>
            <a:ext cx="22479000" cy="878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29591" indent="-289891" algn="l">
              <a:spcBef>
                <a:spcPts val="4500"/>
              </a:spcBef>
              <a:buClr>
                <a:srgbClr val="000000"/>
              </a:buClr>
              <a:buSzPct val="125000"/>
              <a:buFont typeface="Helvetica Neue"/>
              <a:buChar char="•"/>
              <a:defRPr sz="3600"/>
            </a:pPr>
          </a:p>
          <a:p>
            <a:pPr algn="l">
              <a:spcBef>
                <a:spcPts val="4500"/>
              </a:spcBef>
              <a:defRPr sz="3600"/>
            </a:pPr>
          </a:p>
          <a:p>
            <a:pPr algn="l">
              <a:spcBef>
                <a:spcPts val="4500"/>
              </a:spcBef>
              <a:defRPr sz="3600"/>
            </a:pPr>
            <a:r>
              <a:t>Recommended clusters for families with children:</a:t>
            </a:r>
          </a:p>
          <a:p>
            <a:pPr marL="429591" indent="-289891" algn="l">
              <a:spcBef>
                <a:spcPts val="4500"/>
              </a:spcBef>
              <a:buClr>
                <a:srgbClr val="000000"/>
              </a:buClr>
              <a:buSzPct val="125000"/>
              <a:buFont typeface="Helvetica Neue"/>
              <a:buChar char="•"/>
              <a:defRPr sz="3600"/>
            </a:pPr>
            <a:r>
              <a:rPr b="1"/>
              <a:t>Cluster 0: Suburbs</a:t>
            </a:r>
          </a:p>
          <a:p>
            <a:pPr marL="429591" indent="-289891" algn="l">
              <a:spcBef>
                <a:spcPts val="4500"/>
              </a:spcBef>
              <a:buClr>
                <a:srgbClr val="000000"/>
              </a:buClr>
              <a:buSzPct val="125000"/>
              <a:buFont typeface="Helvetica Neue"/>
              <a:buChar char="•"/>
              <a:defRPr sz="3600"/>
            </a:pPr>
            <a:r>
              <a:rPr b="1"/>
              <a:t>Cluster 1: Residential</a:t>
            </a:r>
            <a:endParaRPr b="1"/>
          </a:p>
          <a:p>
            <a:pPr marL="429591" indent="-289891" algn="l">
              <a:spcBef>
                <a:spcPts val="4500"/>
              </a:spcBef>
              <a:buClr>
                <a:srgbClr val="000000"/>
              </a:buClr>
              <a:buSzPct val="125000"/>
              <a:buFont typeface="Helvetica Neue"/>
              <a:buChar char="•"/>
              <a:defRPr sz="3600"/>
            </a:pPr>
            <a:r>
              <a:rPr b="1"/>
              <a:t>Cluster 4: Harbor </a:t>
            </a:r>
            <a:endParaRPr b="1"/>
          </a:p>
          <a:p>
            <a:pPr algn="l">
              <a:spcBef>
                <a:spcPts val="4500"/>
              </a:spcBef>
              <a:defRPr sz="3600"/>
            </a:pPr>
            <a:endParaRPr b="1"/>
          </a:p>
          <a:p>
            <a:pPr algn="l">
              <a:spcBef>
                <a:spcPts val="4500"/>
              </a:spcBef>
              <a:defRPr sz="3600"/>
            </a:pPr>
            <a:r>
              <a:t>Additional data related to population confirms these clusters would be suitable as the average % of population and density is lower and also the average % of couples with children is higher in these clusters.</a:t>
            </a:r>
          </a:p>
        </p:txBody>
      </p:sp>
      <p:pic>
        <p:nvPicPr>
          <p:cNvPr id="147" name="Screen Shot 2020-10-05 at 2.45.08 PM.png" descr="Screen Shot 2020-10-05 at 2.45.08 PM.png"/>
          <p:cNvPicPr>
            <a:picLocks noChangeAspect="1"/>
          </p:cNvPicPr>
          <p:nvPr/>
        </p:nvPicPr>
        <p:blipFill>
          <a:blip r:embed="rId2">
            <a:extLst/>
          </a:blip>
          <a:stretch>
            <a:fillRect/>
          </a:stretch>
        </p:blipFill>
        <p:spPr>
          <a:xfrm>
            <a:off x="9104696" y="4906887"/>
            <a:ext cx="6174608" cy="3902227"/>
          </a:xfrm>
          <a:prstGeom prst="rect">
            <a:avLst/>
          </a:prstGeom>
          <a:ln w="12700">
            <a:miter lim="400000"/>
          </a:ln>
        </p:spPr>
      </p:pic>
      <p:pic>
        <p:nvPicPr>
          <p:cNvPr id="148" name="Screen Shot 2020-10-05 at 2.44.27 PM.png" descr="Screen Shot 2020-10-05 at 2.44.27 PM.png"/>
          <p:cNvPicPr>
            <a:picLocks noChangeAspect="1"/>
          </p:cNvPicPr>
          <p:nvPr/>
        </p:nvPicPr>
        <p:blipFill>
          <a:blip r:embed="rId3">
            <a:extLst/>
          </a:blip>
          <a:stretch>
            <a:fillRect/>
          </a:stretch>
        </p:blipFill>
        <p:spPr>
          <a:xfrm>
            <a:off x="16702876" y="4891011"/>
            <a:ext cx="5885590" cy="3902227"/>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CONCLUSION"/>
          <p:cNvSpPr txBox="1"/>
          <p:nvPr>
            <p:ph type="title"/>
          </p:nvPr>
        </p:nvSpPr>
        <p:spPr>
          <a:prstGeom prst="rect">
            <a:avLst/>
          </a:prstGeom>
        </p:spPr>
        <p:txBody>
          <a:bodyPr/>
          <a:lstStyle/>
          <a:p>
            <a:pPr/>
            <a:r>
              <a:t>CONCLUSION</a:t>
            </a:r>
          </a:p>
        </p:txBody>
      </p:sp>
      <p:pic>
        <p:nvPicPr>
          <p:cNvPr id="151" name="Screen Shot 2020-10-05 at 3.22.42 PM.png" descr="Screen Shot 2020-10-05 at 3.22.42 PM.png"/>
          <p:cNvPicPr>
            <a:picLocks noChangeAspect="1"/>
          </p:cNvPicPr>
          <p:nvPr/>
        </p:nvPicPr>
        <p:blipFill>
          <a:blip r:embed="rId2">
            <a:extLst/>
          </a:blip>
          <a:srcRect l="23295" t="0" r="2821" b="0"/>
          <a:stretch>
            <a:fillRect/>
          </a:stretch>
        </p:blipFill>
        <p:spPr>
          <a:xfrm>
            <a:off x="9888206" y="3486957"/>
            <a:ext cx="13570889" cy="9386400"/>
          </a:xfrm>
          <a:prstGeom prst="rect">
            <a:avLst/>
          </a:prstGeom>
          <a:ln w="12700">
            <a:miter lim="400000"/>
          </a:ln>
        </p:spPr>
      </p:pic>
      <p:sp>
        <p:nvSpPr>
          <p:cNvPr id="152" name="Final decision will be made based on specific characteristics of neighborhoods and their locations in the recommended clusters, other aspects like proximity to schools, parks, real estate prices or other socio/economic factors of each neighborhood should"/>
          <p:cNvSpPr txBox="1"/>
          <p:nvPr/>
        </p:nvSpPr>
        <p:spPr>
          <a:xfrm>
            <a:off x="793429" y="4207727"/>
            <a:ext cx="8818738" cy="42324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4500"/>
              </a:spcBef>
              <a:defRPr sz="3000"/>
            </a:pPr>
            <a:r>
              <a:t>Final decision will be made based on specific </a:t>
            </a:r>
            <a:r>
              <a:rPr b="1"/>
              <a:t>characteristics</a:t>
            </a:r>
            <a:r>
              <a:t> of neighborhoods and their locations in the recommended clusters, other aspects like </a:t>
            </a:r>
            <a:r>
              <a:rPr b="1"/>
              <a:t>proximity to schools, parks, real estate prices or other socio/economic factors</a:t>
            </a:r>
            <a:r>
              <a:t> of each neighborhood should be considered.</a:t>
            </a:r>
          </a:p>
          <a:p>
            <a:pPr algn="l">
              <a:spcBef>
                <a:spcPts val="4500"/>
              </a:spcBef>
              <a:defRPr sz="3000"/>
            </a:pPr>
            <a:r>
              <a:t>Flagged popular neighborhoods in Cluster 1 can be chosen or as well avoided depends on price preference.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References and acknowledgment"/>
          <p:cNvSpPr txBox="1"/>
          <p:nvPr>
            <p:ph type="title"/>
          </p:nvPr>
        </p:nvSpPr>
        <p:spPr>
          <a:prstGeom prst="rect">
            <a:avLst/>
          </a:prstGeom>
        </p:spPr>
        <p:txBody>
          <a:bodyPr/>
          <a:lstStyle/>
          <a:p>
            <a:pPr/>
            <a:r>
              <a:t>References and acknowledgment</a:t>
            </a:r>
          </a:p>
        </p:txBody>
      </p:sp>
      <p:sp>
        <p:nvSpPr>
          <p:cNvPr id="155" name="Full report describing the project available on my Github…"/>
          <p:cNvSpPr txBox="1"/>
          <p:nvPr>
            <p:ph type="body" idx="1"/>
          </p:nvPr>
        </p:nvSpPr>
        <p:spPr>
          <a:xfrm>
            <a:off x="952500" y="3721100"/>
            <a:ext cx="22479000" cy="8051800"/>
          </a:xfrm>
          <a:prstGeom prst="rect">
            <a:avLst/>
          </a:prstGeom>
        </p:spPr>
        <p:txBody>
          <a:bodyPr/>
          <a:lstStyle/>
          <a:p>
            <a:pPr marL="365263" indent="-365263" defTabSz="577850">
              <a:spcBef>
                <a:spcPts val="3100"/>
              </a:spcBef>
              <a:buBlip>
                <a:blip r:embed="rId2"/>
              </a:buBlip>
              <a:defRPr sz="2940"/>
            </a:pPr>
            <a:r>
              <a:t>Full report describing the project available on my </a:t>
            </a:r>
            <a:r>
              <a:rPr u="sng">
                <a:hlinkClick r:id="rId3" invalidUrl="" action="" tgtFrame="" tooltip="" history="1" highlightClick="0" endSnd="0"/>
              </a:rPr>
              <a:t>Github</a:t>
            </a:r>
          </a:p>
          <a:p>
            <a:pPr marL="365263" indent="-365263" defTabSz="577850">
              <a:spcBef>
                <a:spcPts val="3100"/>
              </a:spcBef>
              <a:buBlip>
                <a:blip r:embed="rId2"/>
              </a:buBlip>
              <a:defRPr sz="2940"/>
            </a:pPr>
            <a:r>
              <a:t>iPython Notebook with the project available on my </a:t>
            </a:r>
            <a:r>
              <a:rPr u="sng">
                <a:hlinkClick r:id="rId4" invalidUrl="" action="" tgtFrame="" tooltip="" history="1" highlightClick="0" endSnd="0"/>
              </a:rPr>
              <a:t>Github</a:t>
            </a:r>
          </a:p>
          <a:p>
            <a:pPr marL="365263" indent="-365263" defTabSz="577850">
              <a:spcBef>
                <a:spcPts val="3100"/>
              </a:spcBef>
              <a:buBlip>
                <a:blip r:embed="rId2"/>
              </a:buBlip>
              <a:defRPr sz="2940"/>
            </a:pPr>
            <a:r>
              <a:t>Coursera Capstone : </a:t>
            </a:r>
            <a:r>
              <a:rPr u="sng">
                <a:hlinkClick r:id="rId5" invalidUrl="" action="" tgtFrame="" tooltip="" history="1" highlightClick="0" endSnd="0"/>
              </a:rPr>
              <a:t>Segmenting and Clustering Neighborhoods in Toronto</a:t>
            </a:r>
          </a:p>
          <a:p>
            <a:pPr marL="365263" indent="-365263" defTabSz="577850">
              <a:spcBef>
                <a:spcPts val="3100"/>
              </a:spcBef>
              <a:buBlip>
                <a:blip r:embed="rId2"/>
              </a:buBlip>
              <a:defRPr sz="2940"/>
            </a:pPr>
            <a:r>
              <a:t>Official Amsterdam Municipality </a:t>
            </a:r>
            <a:r>
              <a:rPr u="sng">
                <a:hlinkClick r:id="rId6" invalidUrl="" action="" tgtFrame="" tooltip="" history="1" highlightClick="0" endSnd="0"/>
              </a:rPr>
              <a:t>website</a:t>
            </a:r>
          </a:p>
          <a:p>
            <a:pPr marL="365263" indent="-365263" defTabSz="577850">
              <a:spcBef>
                <a:spcPts val="3100"/>
              </a:spcBef>
              <a:buBlip>
                <a:blip r:embed="rId2"/>
              </a:buBlip>
              <a:defRPr sz="2940"/>
            </a:pPr>
            <a:r>
              <a:t>Wikipedia Amsterdam’s Boroughs:  </a:t>
            </a:r>
            <a:r>
              <a:rPr u="sng">
                <a:hlinkClick r:id="rId7" invalidUrl="" action="" tgtFrame="" tooltip="" history="1" highlightClick="0" endSnd="0"/>
              </a:rPr>
              <a:t>https://en.wikipedia.org/wiki/Boroughs_of_Amsterdam</a:t>
            </a:r>
          </a:p>
          <a:p>
            <a:pPr marL="365263" indent="-365263" defTabSz="577850">
              <a:spcBef>
                <a:spcPts val="3100"/>
              </a:spcBef>
              <a:buBlip>
                <a:blip r:embed="rId2"/>
              </a:buBlip>
              <a:defRPr sz="2940"/>
            </a:pPr>
            <a:r>
              <a:t>Best neighborhoods in Amsterdam , </a:t>
            </a:r>
            <a:r>
              <a:rPr u="sng">
                <a:hlinkClick r:id="rId8" invalidUrl="" action="" tgtFrame="" tooltip="" history="1" highlightClick="0" endSnd="0"/>
              </a:rPr>
              <a:t>https://dutchreview.com/expat/moving/amsterdam-neighbourhoods/</a:t>
            </a:r>
          </a:p>
          <a:p>
            <a:pPr marL="365263" indent="-365263" defTabSz="577850">
              <a:spcBef>
                <a:spcPts val="3100"/>
              </a:spcBef>
              <a:buBlip>
                <a:blip r:embed="rId2"/>
              </a:buBlip>
              <a:defRPr sz="2940"/>
            </a:pPr>
            <a:r>
              <a:rPr u="sng">
                <a:hlinkClick r:id="rId9" invalidUrl="" action="" tgtFrame="" tooltip="" history="1" highlightClick="0" endSnd="0"/>
              </a:rPr>
              <a:t>Foursquare API</a:t>
            </a:r>
          </a:p>
          <a:p>
            <a:pPr marL="365263" indent="-365263" defTabSz="577850">
              <a:spcBef>
                <a:spcPts val="3100"/>
              </a:spcBef>
              <a:buBlip>
                <a:blip r:embed="rId2"/>
              </a:buBlip>
              <a:defRPr sz="2940"/>
            </a:pPr>
            <a:r>
              <a:rPr u="sng">
                <a:hlinkClick r:id="rId10" invalidUrl="" action="" tgtFrame="" tooltip="" history="1" highlightClick="0" endSnd="0"/>
              </a:rPr>
              <a:t>Amsterdam Geojson</a:t>
            </a:r>
            <a:r>
              <a:t> file from Municipality API</a:t>
            </a:r>
          </a:p>
          <a:p>
            <a:pPr marL="365263" indent="-365263" defTabSz="577850">
              <a:spcBef>
                <a:spcPts val="3100"/>
              </a:spcBef>
              <a:buBlip>
                <a:blip r:embed="rId2"/>
              </a:buBlip>
              <a:defRPr sz="2940"/>
            </a:pPr>
          </a:p>
          <a:p>
            <a:pPr marL="365263" indent="-365263" defTabSz="577850">
              <a:spcBef>
                <a:spcPts val="3100"/>
              </a:spcBef>
              <a:buBlip>
                <a:blip r:embed="rId2"/>
              </a:buBlip>
              <a:defRPr sz="2940"/>
            </a:pPr>
            <a:r>
              <a:t>Big thank you to the IBM and Coursera for offering the IBM Data Science Professional Certification!</a:t>
            </a: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2.png"/></Relationships>

</file>

<file path=ppt/theme/_rels/theme2.xml.rels><?xml version="1.0" encoding="UTF-8"?>
<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xmlns:r="http://schemas.openxmlformats.org/officeDocument/2006/relationships" name="New_Template3">
  <a:themeElements>
    <a:clrScheme name="New_Template3">
      <a:dk1>
        <a:srgbClr val="606060"/>
      </a:dk1>
      <a:lt1>
        <a:srgbClr val="006060"/>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3">
      <a:majorFont>
        <a:latin typeface="Gill Sans Light"/>
        <a:ea typeface="Gill Sans Light"/>
        <a:cs typeface="Gill Sans Light"/>
      </a:majorFont>
      <a:minorFont>
        <a:latin typeface="Gill Sans"/>
        <a:ea typeface="Gill Sans"/>
        <a:cs typeface="Gill Sans"/>
      </a:minorFont>
    </a:fontScheme>
    <a:fmtScheme name="New_Template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sx="100000" sy="100000" kx="0" ky="0" algn="b" rotWithShape="0" blurRad="50800" dist="25400" dir="5400000">
              <a:srgbClr val="000000">
                <a:alpha val="60000"/>
              </a:srgbClr>
            </a:outerShdw>
          </a:effectLst>
        </a:effectStyle>
        <a:effectStyle>
          <a:effectLst>
            <a:outerShdw sx="100000" sy="100000" kx="0" ky="0" algn="b" rotWithShape="0" blurRad="50800" dist="25400" dir="540000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outerShdw sx="100000" sy="100000" kx="0" ky="0" algn="b" rotWithShape="0" blurRad="25400" dist="12700" dir="540000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8100" cap="flat">
          <a:solidFill>
            <a:srgbClr val="6F6A5A"/>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3">
  <a:themeElements>
    <a:clrScheme name="New_Template3">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3">
      <a:majorFont>
        <a:latin typeface="Gill Sans Light"/>
        <a:ea typeface="Gill Sans Light"/>
        <a:cs typeface="Gill Sans Light"/>
      </a:majorFont>
      <a:minorFont>
        <a:latin typeface="Gill Sans"/>
        <a:ea typeface="Gill Sans"/>
        <a:cs typeface="Gill Sans"/>
      </a:minorFont>
    </a:fontScheme>
    <a:fmtScheme name="New_Template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sx="100000" sy="100000" kx="0" ky="0" algn="b" rotWithShape="0" blurRad="50800" dist="25400" dir="5400000">
              <a:srgbClr val="000000">
                <a:alpha val="60000"/>
              </a:srgbClr>
            </a:outerShdw>
          </a:effectLst>
        </a:effectStyle>
        <a:effectStyle>
          <a:effectLst>
            <a:outerShdw sx="100000" sy="100000" kx="0" ky="0" algn="b" rotWithShape="0" blurRad="50800" dist="25400" dir="5400000">
              <a:srgbClr val="000000">
                <a:alpha val="6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outerShdw sx="100000" sy="100000" kx="0" ky="0" algn="b" rotWithShape="0" blurRad="25400" dist="12700" dir="540000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38100" cap="flat">
          <a:solidFill>
            <a:srgbClr val="6F6A5A"/>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606060"/>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